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jYOQtJLz+7DlfZq996CT+NmWdD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B5F705-B534-4642-A99E-3CF81A413193}">
  <a:tblStyle styleId="{A8B5F705-B534-4642-A99E-3CF81A41319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Vamos de lleno al concepto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Posiblemente este incompleto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Leer el grafico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Como lograr eso en el dia a dia es la clave de nuestro cambio en el mindset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Stride: Creado por Microsoft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Dread: Usado por Microsoft, OpenStack, etc..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 trust boundary is any place where entities with different privileges interact. 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For Example: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•Accounts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•Network Interfaces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•Different Physical computers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•Virtual Machines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•Organizational boundaries</a:t>
            </a:r>
            <a:endParaRPr sz="18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•Anywhere you can argue for different privileges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STRIDE define las </a:t>
            </a:r>
            <a:r>
              <a:rPr lang="en">
                <a:solidFill>
                  <a:schemeClr val="dk1"/>
                </a:solidFill>
              </a:rPr>
              <a:t>categorías</a:t>
            </a:r>
            <a:r>
              <a:rPr lang="en">
                <a:solidFill>
                  <a:schemeClr val="dk1"/>
                </a:solidFill>
              </a:rPr>
              <a:t> de las distintas amenazas…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Clasifica cual es la propiedad de seg. potencialmente atacada o violada en caso de que la amenaza se ejecute.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Mitigar: cancelar la efectividad del ataque</a:t>
            </a:r>
            <a:br>
              <a:rPr lang="en"/>
            </a:br>
            <a:r>
              <a:rPr lang="en"/>
              <a:t>Eliminar: se elimina la posibilidad de intento de ejecucion de la amenaza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Transfering: Se delega el riesgo de efectividad de ataque a un producto, servicio, a una persona …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Acept: Se decide convivir con el riesgo.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Implica acompañar enfoque de reactivo a proactivo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Idea: Formalizar un poco el esfuerzo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la hace 1 equipo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 alcanza entre todos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Completo ? Preciso?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Cubre las decisiones 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 la vida lo tenemos instintivamente incorporado.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Cuando vemos un sitio nuevo de compras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Cuando andamos en auto y pensamos acelerar o parar en una semaforo (vacío) en un horario donde no vemos circulación.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Cuando compramos algo durante un viaje y analizamos como pasar los controles del aeropuerto.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Mientras más amenazas tengamos en cuenta , mejor.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 idea es convertir las amenazas en sentido común.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Mientras mas común sean las amenazas, la curva de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Resumen esta charla va invitar a pensar en riesgo tempranamente en el ciclo de desarrollo...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. Estructura la fase de desarrollo en terminos de seguridad. Incrementa la calidad/skills del desarrollo/desarrollador…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. Un producto mas seguro, claramente tiene una mejora de calidad…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. Resolver un problema de seguridad seguramente es mas facil si se trata al comienzo. Hay ejemplos de la contra reciproca.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. Los customers nos hacen y nos van a hacer cada vez un poco mas, pentests externos a demanda de los mismos clientes.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Microsoft Approves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ver (First Slide)">
  <p:cSld name="Main Cover (First Slide)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8"/>
          <p:cNvPicPr preferRelativeResize="0"/>
          <p:nvPr/>
        </p:nvPicPr>
        <p:blipFill rotWithShape="1">
          <a:blip r:embed="rId2">
            <a:alphaModFix/>
          </a:blip>
          <a:srcRect b="751" l="0" r="0" t="19325"/>
          <a:stretch/>
        </p:blipFill>
        <p:spPr>
          <a:xfrm>
            <a:off x="414" y="-1"/>
            <a:ext cx="9143999" cy="491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8"/>
          <p:cNvSpPr txBox="1"/>
          <p:nvPr/>
        </p:nvSpPr>
        <p:spPr>
          <a:xfrm>
            <a:off x="-524933" y="38015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48"/>
          <p:cNvSpPr txBox="1"/>
          <p:nvPr>
            <p:ph type="ctrTitle"/>
          </p:nvPr>
        </p:nvSpPr>
        <p:spPr>
          <a:xfrm>
            <a:off x="431800" y="857250"/>
            <a:ext cx="82803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76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elvetica Neue"/>
              <a:buNone/>
              <a:defRPr b="1" i="0" sz="4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3" name="Google Shape;13;p48"/>
          <p:cNvSpPr txBox="1"/>
          <p:nvPr>
            <p:ph idx="1" type="body"/>
          </p:nvPr>
        </p:nvSpPr>
        <p:spPr>
          <a:xfrm>
            <a:off x="426996" y="2319338"/>
            <a:ext cx="8285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—"/>
              <a:defRPr b="0" i="0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—"/>
              <a:defRPr b="0" i="0" sz="1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—"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48"/>
          <p:cNvSpPr txBox="1"/>
          <p:nvPr>
            <p:ph idx="2" type="body"/>
          </p:nvPr>
        </p:nvSpPr>
        <p:spPr>
          <a:xfrm>
            <a:off x="433303" y="4522236"/>
            <a:ext cx="4145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—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—"/>
              <a:defRPr b="0" i="0" sz="11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2100" lvl="3" marL="18288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—"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A picture containing drawing&#10;&#10;Description automatically generated" id="15" name="Google Shape;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00" y="209550"/>
            <a:ext cx="855947" cy="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4" name="Google Shape;6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TITLE_AND_BODY_1">
    <p:bg>
      <p:bgPr>
        <a:solidFill>
          <a:srgbClr val="FAF7F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2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>
                <a:solidFill>
                  <a:srgbClr val="1E1E1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62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2"/>
          <p:cNvSpPr/>
          <p:nvPr/>
        </p:nvSpPr>
        <p:spPr>
          <a:xfrm>
            <a:off x="0" y="4877525"/>
            <a:ext cx="9144000" cy="2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2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62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77" name="Google Shape;7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350" y="4966299"/>
            <a:ext cx="589700" cy="13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1">
  <p:cSld name="TITLE_AND_BODY_2">
    <p:bg>
      <p:bgPr>
        <a:solidFill>
          <a:srgbClr val="FAF7F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>
                <a:solidFill>
                  <a:srgbClr val="1E1E1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1" name="Google Shape;81;p63"/>
          <p:cNvSpPr/>
          <p:nvPr/>
        </p:nvSpPr>
        <p:spPr>
          <a:xfrm>
            <a:off x="0" y="4877525"/>
            <a:ext cx="9144000" cy="2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3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63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4" name="Google Shape;8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350" y="4966299"/>
            <a:ext cx="589700" cy="13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2">
  <p:cSld name="TITLE_AND_BODY_3">
    <p:bg>
      <p:bgPr>
        <a:solidFill>
          <a:srgbClr val="FAF7F5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0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>
                <a:solidFill>
                  <a:srgbClr val="1E1E1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0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50"/>
          <p:cNvSpPr/>
          <p:nvPr/>
        </p:nvSpPr>
        <p:spPr>
          <a:xfrm>
            <a:off x="0" y="4877525"/>
            <a:ext cx="9144000" cy="2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0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0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26" name="Google Shape;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350" y="4966299"/>
            <a:ext cx="589700" cy="13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3">
  <p:cSld name="TITLE_AND_BODY_4">
    <p:bg>
      <p:bgPr>
        <a:solidFill>
          <a:srgbClr val="FAF7F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>
                <a:solidFill>
                  <a:srgbClr val="1E1E1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51"/>
          <p:cNvSpPr/>
          <p:nvPr/>
        </p:nvSpPr>
        <p:spPr>
          <a:xfrm>
            <a:off x="0" y="4877525"/>
            <a:ext cx="9144000" cy="29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1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1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33" name="Google Shape;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2350" y="4966299"/>
            <a:ext cx="589700" cy="13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ivmfZ6vGkE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idx="1" type="body"/>
          </p:nvPr>
        </p:nvSpPr>
        <p:spPr>
          <a:xfrm>
            <a:off x="429446" y="1478763"/>
            <a:ext cx="8285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400"/>
              <a:t>Threat Modeling</a:t>
            </a:r>
            <a:r>
              <a:rPr lang="en" sz="2900"/>
              <a:t> </a:t>
            </a:r>
            <a:r>
              <a:rPr lang="en" sz="2400"/>
              <a:t>Concepts.</a:t>
            </a:r>
            <a:br>
              <a:rPr lang="en" sz="2400"/>
            </a:br>
            <a:br>
              <a:rPr lang="en" sz="2400"/>
            </a:br>
            <a:r>
              <a:rPr lang="en" sz="2400"/>
              <a:t>Joshep Cortez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/>
        </p:nvSpPr>
        <p:spPr>
          <a:xfrm>
            <a:off x="431800" y="156875"/>
            <a:ext cx="2571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Fake Example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8" name="Google Shape;1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3646" y="0"/>
            <a:ext cx="590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506592">
            <a:off x="118750" y="2283125"/>
            <a:ext cx="2798846" cy="57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How?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781750" y="1128200"/>
            <a:ext cx="73917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will use a framework that has four steps: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the system you're building, deploying, or changing.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you building?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 startAt="2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threats using that model.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can go wrong with it once it's built?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 startAt="3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Address threats using different approaches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should you do about those things that can go wrong?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AutoNum type="arabicPeriod" startAt="4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 your work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Did you do a decent job of analysis? 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1607385"/>
            <a:ext cx="3295063" cy="173256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3"/>
          <p:cNvSpPr txBox="1"/>
          <p:nvPr/>
        </p:nvSpPr>
        <p:spPr>
          <a:xfrm rot="-1036858">
            <a:off x="1195626" y="1173276"/>
            <a:ext cx="687745" cy="4457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 rot="1113538">
            <a:off x="541327" y="2177336"/>
            <a:ext cx="788927" cy="442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 txBox="1"/>
          <p:nvPr/>
        </p:nvSpPr>
        <p:spPr>
          <a:xfrm rot="-1821846">
            <a:off x="753949" y="3108278"/>
            <a:ext cx="1838600" cy="4290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 Injection?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 rot="1853908">
            <a:off x="2670071" y="3875655"/>
            <a:ext cx="948165" cy="4699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SSRF?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 rot="-1755545">
            <a:off x="4343837" y="4237507"/>
            <a:ext cx="702186" cy="4862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LFI?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 rot="928441">
            <a:off x="3848292" y="851244"/>
            <a:ext cx="661166" cy="503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 rot="928291">
            <a:off x="1905013" y="1807044"/>
            <a:ext cx="787227" cy="503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CSRF?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 rot="-1564021">
            <a:off x="6552480" y="1365128"/>
            <a:ext cx="787170" cy="503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CSRF?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 rot="-1564568">
            <a:off x="5956933" y="3499502"/>
            <a:ext cx="1257834" cy="503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Insecure Unserialize?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 rot="-1564568">
            <a:off x="6984608" y="2319977"/>
            <a:ext cx="1257834" cy="503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IDOR?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 rot="-1564568">
            <a:off x="7666483" y="3858877"/>
            <a:ext cx="1257834" cy="503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IDOR?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27675" y="993525"/>
            <a:ext cx="48609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6300"/>
              <a:t>4 Step Framework</a:t>
            </a:r>
            <a:endParaRPr sz="6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>
            <a:off x="781750" y="1225900"/>
            <a:ext cx="7391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different techniques that can be used in the Four-Step Framework.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Monotype, we have decided to use the following: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1: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 Flow Diagram (DFD)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2: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STRIDE with DREAD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3: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Mitigating/Eliminating/Transferring/Accepting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4:</a:t>
            </a: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Self evaluation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781750" y="1225900"/>
            <a:ext cx="7391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These steps will produce a live document as deliverable that will include the following information: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 Information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■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 Dependencies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■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Entry Points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■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■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Trust Levels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Step1: Modelling the system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781750" y="1225900"/>
            <a:ext cx="73917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describe the system you are building, we will: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diagrams to communicate what you are building. We will use a DFD.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trust boundaries to your diagram. Trust boundaries when different people control different things.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Flow Diagrams (DFD)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DFD are used to represent how the data flows in a problem, and not the control flow.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the DFD is completed, it needs to be validated.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Step1: Modelling the system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01" name="Google Shape;201;p18"/>
          <p:cNvGraphicFramePr/>
          <p:nvPr/>
        </p:nvGraphicFramePr>
        <p:xfrm>
          <a:off x="1600200" y="11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952500"/>
                <a:gridCol w="1590675"/>
                <a:gridCol w="1676400"/>
                <a:gridCol w="17240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Element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Appearance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Meaning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Examples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Process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Rounded rectangle, circle, or concentric circle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Any running code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Code written in C, C#, Python or PHP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Flow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Arrow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Communication between processes, or between processes and data stores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Network connections, HTTP, RPC, LPC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Store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Two parallel lines with a label between them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Things that store data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Files, databases, the Windows, Registry, shared memory segments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External Entity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Rectangle with sharp corners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People, or code outside your control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Your customer, Microsoft.com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18"/>
          <p:cNvSpPr/>
          <p:nvPr/>
        </p:nvSpPr>
        <p:spPr>
          <a:xfrm>
            <a:off x="750600" y="3737938"/>
            <a:ext cx="1706700" cy="753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External Entity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3" name="Google Shape;203;p18"/>
          <p:cNvGrpSpPr/>
          <p:nvPr/>
        </p:nvGrpSpPr>
        <p:grpSpPr>
          <a:xfrm>
            <a:off x="4869349" y="3737901"/>
            <a:ext cx="1706625" cy="753354"/>
            <a:chOff x="5711425" y="1806550"/>
            <a:chExt cx="1706625" cy="1096425"/>
          </a:xfrm>
        </p:grpSpPr>
        <p:cxnSp>
          <p:nvCxnSpPr>
            <p:cNvPr id="204" name="Google Shape;204;p18"/>
            <p:cNvCxnSpPr/>
            <p:nvPr/>
          </p:nvCxnSpPr>
          <p:spPr>
            <a:xfrm>
              <a:off x="5711425" y="1816075"/>
              <a:ext cx="1697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18"/>
            <p:cNvCxnSpPr/>
            <p:nvPr/>
          </p:nvCxnSpPr>
          <p:spPr>
            <a:xfrm>
              <a:off x="5711425" y="2902975"/>
              <a:ext cx="16971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6" name="Google Shape;206;p18"/>
            <p:cNvSpPr txBox="1"/>
            <p:nvPr/>
          </p:nvSpPr>
          <p:spPr>
            <a:xfrm>
              <a:off x="5720950" y="1806550"/>
              <a:ext cx="1697100" cy="10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Data Store</a:t>
              </a:r>
              <a:endParaRPr b="0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07" name="Google Shape;207;p18"/>
          <p:cNvSpPr/>
          <p:nvPr/>
        </p:nvSpPr>
        <p:spPr>
          <a:xfrm>
            <a:off x="2857725" y="3747463"/>
            <a:ext cx="17067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Process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8" name="Google Shape;208;p18"/>
          <p:cNvCxnSpPr/>
          <p:nvPr/>
        </p:nvCxnSpPr>
        <p:spPr>
          <a:xfrm>
            <a:off x="7019725" y="4497463"/>
            <a:ext cx="1717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" name="Google Shape;209;p18"/>
          <p:cNvSpPr txBox="1"/>
          <p:nvPr/>
        </p:nvSpPr>
        <p:spPr>
          <a:xfrm>
            <a:off x="7029924" y="3750751"/>
            <a:ext cx="1697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Flow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Step1: DFD 1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600" y="995900"/>
            <a:ext cx="6469325" cy="3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Step1: DFD 2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871" y="1148300"/>
            <a:ext cx="6732599" cy="35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Modeling.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i="0" sz="2000" u="none" cap="none" strike="noStrike">
              <a:solidFill>
                <a:srgbClr val="1976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808400" y="1288100"/>
            <a:ext cx="57477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(What &amp; Why)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1:  Modeling the System  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2:  Finding Threats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3:  Addressing Threats            (How)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 4:  Validation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Deliverables</a:t>
            </a: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109575" y="2016500"/>
            <a:ext cx="4003500" cy="1936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Step1: DFD - Real Own Example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075" y="1128150"/>
            <a:ext cx="4317717" cy="39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5203000" y="1404200"/>
            <a:ext cx="529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SFV</a:t>
            </a:r>
            <a:endParaRPr b="0" i="0" sz="1400" u="none" cap="none" strike="noStrike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Step2: Finding Threats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781750" y="1225900"/>
            <a:ext cx="73917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STRIDE for things that go wrong in security: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•Spoofing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•Tampering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•Repudiation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•Information Disclosure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•Denial of Service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•Elevation of Privileges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a few tips to identify threats: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•Start with external entities.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•Never ignore a threat because it's not what you're looking for.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•Focus on possible threats.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Step2: Finding Threats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781750" y="1225900"/>
            <a:ext cx="73917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STRIDE was designed to help developers to identify the types of attacks that software tends to experience.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50" y="2226451"/>
            <a:ext cx="7826299" cy="27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Step2: Finding Threats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627750" y="1190375"/>
            <a:ext cx="78885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concepts to keep in mind: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•Enumerate the things that can go wrong.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•The exact mechanism of how it can go wrong can be developed later.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•Even if there is a mitigation in place, you want to record the threat.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Exit Criteria: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•You have a threat in each type in STRIDE, or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•You have a threat per element of the diagram.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these exit criteria does not guarantee a comprehensive list of threats.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3" name="Google Shape;253;p26"/>
          <p:cNvGraphicFramePr/>
          <p:nvPr/>
        </p:nvGraphicFramePr>
        <p:xfrm>
          <a:off x="208000" y="155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1000125"/>
                <a:gridCol w="2394200"/>
                <a:gridCol w="2541025"/>
                <a:gridCol w="27926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Rating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High (3)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Medium (2)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Low (1)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Damage potential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attacker can subvert the security system; get full trust authorization; run as administrator; upload content.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Leaking sensitive information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Leaking trivial information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Reproducibility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attack can be reproduced every time and does not require a timing window.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attack can be reproduced, but only with a timing window and a particular race situation.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attack is very difficult to reproduce, even with knowledge of the security hole.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Exploitability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novice programmer could make the attack in a short time.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 skilled programmer could make the attack, then repeat the steps.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attack requires an extremely skilled person and in-depth knowledge every time to exploit.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Affected users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All users, default configuration, key customers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Some users, non-default configuration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Very small percentage of users, obscure feature; affects anonymous users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Discoverability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Published information explains the attack. The vulnerability is found in the most commonly used feature and is very noticeable.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vulnerability is in a seldom-used part of the product, and only a few users should come across it. It would take some thinking to see malicious use.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bug is obscure, and it is unlikely that users will work out damage potential.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26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Step2: DREAD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70825" y="1020813"/>
            <a:ext cx="580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 for threats can be calculated using DREAD: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7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262" name="Google Shape;262;p27"/>
          <p:cNvGraphicFramePr/>
          <p:nvPr/>
        </p:nvGraphicFramePr>
        <p:xfrm>
          <a:off x="2575213" y="119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1447800"/>
                <a:gridCol w="18002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Points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Level of Risk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12-15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High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8-11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Medium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5-7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Low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3" name="Google Shape;263;p27"/>
          <p:cNvGraphicFramePr/>
          <p:nvPr/>
        </p:nvGraphicFramePr>
        <p:xfrm>
          <a:off x="2245450" y="272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826425"/>
                <a:gridCol w="327000"/>
                <a:gridCol w="327000"/>
                <a:gridCol w="327000"/>
                <a:gridCol w="327000"/>
                <a:gridCol w="327000"/>
                <a:gridCol w="554825"/>
                <a:gridCol w="8913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Points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Level of Risk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Threat1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7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Low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2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10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Medium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12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High</a:t>
                      </a:r>
                      <a:endParaRPr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4" name="Google Shape;264;p27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Step2: Risk example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Addressing Threats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627750" y="1190375"/>
            <a:ext cx="78885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step 2, we need to decide the following: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•What do you want to do to address that risk?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•How are you going to achieve that?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order to address these questions, a few classic strategies exist: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•Mitigating the risk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•Eliminating the risk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•Transferring the risk 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•Accepting the risk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" sz="1800" u="none" cap="none" strike="sng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Ignoring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Addressing Threats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27750" y="1190375"/>
            <a:ext cx="78885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different alternatives for mitigating a risk: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•Changing the design: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•Eliminating a feature to decrease the risk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•Adding a feature to decrease the risk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•Applying standard mitigation technologies: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•Platform-provided mitigations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•Developer-implemented mitigations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•Operational mitigations</a:t>
            </a:r>
            <a:b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•Designing a custom mitigation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1104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Threat Tracking Table Example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25" y="1931224"/>
            <a:ext cx="8293551" cy="22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Threat Tracking Table Example2</a:t>
            </a:r>
            <a:endParaRPr b="1" i="0" sz="2000" u="none" cap="none" strike="noStrike">
              <a:solidFill>
                <a:srgbClr val="1976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400" y="1983975"/>
            <a:ext cx="8523176" cy="19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Modeling.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apply security into SDLC</a:t>
            </a:r>
            <a:endParaRPr b="1" i="0" sz="2000" u="none" cap="none" strike="noStrike">
              <a:solidFill>
                <a:srgbClr val="1976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99" y="1830087"/>
            <a:ext cx="3449798" cy="19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230" y="1030425"/>
            <a:ext cx="418147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431800" y="1146801"/>
            <a:ext cx="3449700" cy="3575400"/>
          </a:xfrm>
          <a:prstGeom prst="noSmoking">
            <a:avLst>
              <a:gd fmla="val 7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Accepting threat Example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38" y="1516825"/>
            <a:ext cx="8714423" cy="2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Step3: Accepting threat Example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763975" y="1439125"/>
            <a:ext cx="78885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is sometimes so obvious it’s not worth filling out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to talk to is not always obvious, it’s ok to start out blank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Tracking assumptions in bugs helps you not lose track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Treat the assumption as a bug – you need to resolve it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Step4: Validation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763975" y="1439125"/>
            <a:ext cx="78885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Checking the Model: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•Is it complete?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•Is it accurate?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•Does it cover all the security decisions we made?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•Can I start the next version with this diagram without any changes?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Step4: Checking the work</a:t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925" y="1148300"/>
            <a:ext cx="7144549" cy="3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429446" y="1286238"/>
            <a:ext cx="8285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900"/>
              <a:t>Deliverable examples</a:t>
            </a:r>
            <a:endParaRPr sz="2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Information related to the threat model</a:t>
            </a:r>
            <a:endParaRPr/>
          </a:p>
          <a:p>
            <a:pPr indent="110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 • Threat Model Information</a:t>
            </a:r>
            <a:endParaRPr/>
          </a:p>
        </p:txBody>
      </p:sp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7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326" name="Google Shape;326;p37"/>
          <p:cNvGraphicFramePr/>
          <p:nvPr/>
        </p:nvGraphicFramePr>
        <p:xfrm>
          <a:off x="1600200" y="19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1276350"/>
                <a:gridCol w="4667250"/>
              </a:tblGrid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Model Information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Application Name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Application Name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Application Version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Application Version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Participants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Participants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Reviewer 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Reviewer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Elements that cannot be controlled by the development team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 • External Dependencies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8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335" name="Google Shape;335;p38"/>
          <p:cNvGraphicFramePr/>
          <p:nvPr/>
        </p:nvGraphicFramePr>
        <p:xfrm>
          <a:off x="1600200" y="200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381000"/>
                <a:gridCol w="5562600"/>
              </a:tblGrid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External Dependencies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1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2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interfaces through which potential attackers can interact with the application or supply it with data</a:t>
            </a:r>
            <a:endParaRPr/>
          </a:p>
          <a:p>
            <a:pPr indent="110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 • Entry Points</a:t>
            </a:r>
            <a:endParaRPr/>
          </a:p>
        </p:txBody>
      </p:sp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9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344" name="Google Shape;344;p39"/>
          <p:cNvGraphicFramePr/>
          <p:nvPr/>
        </p:nvGraphicFramePr>
        <p:xfrm>
          <a:off x="565600" y="179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381000"/>
                <a:gridCol w="733425"/>
                <a:gridCol w="2952750"/>
                <a:gridCol w="1876425"/>
              </a:tblGrid>
              <a:tr h="2540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Entry Point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 hMerge="1"/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Trust Level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1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1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2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2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....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n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n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solidFill>
                            <a:schemeClr val="dk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solidFill>
                          <a:schemeClr val="dk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5" name="Google Shape;345;p39"/>
          <p:cNvSpPr txBox="1"/>
          <p:nvPr/>
        </p:nvSpPr>
        <p:spPr>
          <a:xfrm>
            <a:off x="6622800" y="1796900"/>
            <a:ext cx="22434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Trust levels represent the access rights that the application will grant to external entities</a:t>
            </a:r>
            <a:endParaRPr b="0" i="0" sz="100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565600" y="1096175"/>
            <a:ext cx="8047500" cy="3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Something that the attacker is interested in. Assets are essentially threat targets.</a:t>
            </a:r>
            <a:endParaRPr/>
          </a:p>
          <a:p>
            <a:pPr indent="1104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 • Assets</a:t>
            </a:r>
            <a:endParaRPr/>
          </a:p>
        </p:txBody>
      </p:sp>
      <p:sp>
        <p:nvSpPr>
          <p:cNvPr id="352" name="Google Shape;352;p40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0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354" name="Google Shape;354;p40"/>
          <p:cNvGraphicFramePr/>
          <p:nvPr/>
        </p:nvGraphicFramePr>
        <p:xfrm>
          <a:off x="1724150" y="151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381000"/>
                <a:gridCol w="733425"/>
                <a:gridCol w="2952750"/>
                <a:gridCol w="1876425"/>
              </a:tblGrid>
              <a:tr h="1918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Assets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 hMerge="1"/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Trust Level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1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1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1.n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1.n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....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Name 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 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(1)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(2)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…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(m) Trust Level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565600" y="423200"/>
            <a:ext cx="804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 • Document the Threats</a:t>
            </a:r>
            <a:endParaRPr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543783" y="4814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1"/>
          <p:cNvSpPr txBox="1"/>
          <p:nvPr>
            <p:ph idx="2" type="body"/>
          </p:nvPr>
        </p:nvSpPr>
        <p:spPr>
          <a:xfrm>
            <a:off x="832925" y="4844900"/>
            <a:ext cx="6732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en"/>
              <a:t>Threat Modeling</a:t>
            </a:r>
            <a:endParaRPr/>
          </a:p>
        </p:txBody>
      </p:sp>
      <p:graphicFrame>
        <p:nvGraphicFramePr>
          <p:cNvPr id="362" name="Google Shape;362;p41"/>
          <p:cNvGraphicFramePr/>
          <p:nvPr/>
        </p:nvGraphicFramePr>
        <p:xfrm>
          <a:off x="1600200" y="108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{A8B5F705-B534-4642-A99E-3CF81A413193}</a:tableStyleId>
              </a:tblPr>
              <a:tblGrid>
                <a:gridCol w="1276350"/>
                <a:gridCol w="4667250"/>
              </a:tblGrid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ID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Description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Category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Category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target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Threat target (Asset at risk)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Risk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Risk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Attack Technique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Attack Technique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Countermeasure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Countermeasure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Addressing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Addressing (Mitigate, Eliminate, Transfer, Accept)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Ticket ID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" sz="10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Ticket ID</a:t>
                      </a:r>
                      <a:endParaRPr i="1" sz="10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Modeling.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</a:t>
            </a:r>
            <a:endParaRPr b="1" i="0" sz="2000" u="none" cap="none" strike="noStrike">
              <a:solidFill>
                <a:srgbClr val="1976D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112" y="874875"/>
            <a:ext cx="3507775" cy="3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level overview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408625" y="1430225"/>
            <a:ext cx="81372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is a </a:t>
            </a:r>
            <a:r>
              <a:rPr b="1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fancy</a:t>
            </a: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name for something we already do instinctively.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do/did threat modeling every day: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•When we think about speeding on the road.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•When we put the mobile in our pockets/bag in an unknown street.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•When we think about sneaking something through airport security.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level overview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408625" y="1430225"/>
            <a:ext cx="81372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threat modeling, you usually use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types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models: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•There's a </a:t>
            </a:r>
            <a:r>
              <a:rPr b="0" i="0" lang="en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of what you're building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•There's a </a:t>
            </a:r>
            <a:r>
              <a:rPr b="0" i="0" lang="en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of the threats of what you are building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more information we have, the better we can threat model.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important concept of threat modeling is common sense.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Definition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8"/>
          <p:cNvSpPr txBox="1"/>
          <p:nvPr/>
        </p:nvSpPr>
        <p:spPr>
          <a:xfrm>
            <a:off x="621825" y="1814575"/>
            <a:ext cx="7808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Threat modeling is the use of abstractions to aid in thinking about risks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656875" y="1442300"/>
            <a:ext cx="80838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 security bugs early.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your security requirements.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 and deliver better products.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Address issues other techniques won't, or be more difficult to address.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Static code analysis won't find lack of authentication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 from customers.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/>
        </p:nvSpPr>
        <p:spPr>
          <a:xfrm>
            <a:off x="431800" y="203925"/>
            <a:ext cx="477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Threat Modeling </a:t>
            </a:r>
            <a:b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" sz="2000" u="none" cap="none" strike="noStrike">
                <a:solidFill>
                  <a:srgbClr val="1976D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Microsoft</a:t>
            </a:r>
            <a:endParaRPr b="1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3496"/>
            <a:ext cx="9144001" cy="20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470825" y="1154850"/>
            <a:ext cx="81639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 be performed in the design phase, before developers start the implementation phase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2647250" y="3597775"/>
            <a:ext cx="994800" cy="548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